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5"/>
  </p:notesMasterIdLst>
  <p:sldIdLst>
    <p:sldId id="2111" r:id="rId2"/>
    <p:sldId id="2246" r:id="rId3"/>
    <p:sldId id="2248" r:id="rId4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onsolas" panose="020B0609020204030204" pitchFamily="49" charset="0"/>
      <p:regular r:id="rId10"/>
      <p:bold r:id="rId11"/>
      <p:italic r:id="rId12"/>
      <p:boldItalic r:id="rId13"/>
    </p:embeddedFont>
    <p:embeddedFont>
      <p:font typeface="Open Sans" panose="020B0606030504020204" pitchFamily="34" charset="0"/>
      <p:regular r:id="rId14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7E4"/>
    <a:srgbClr val="004685"/>
    <a:srgbClr val="016CB5"/>
    <a:srgbClr val="001B52"/>
    <a:srgbClr val="7F7F7F"/>
    <a:srgbClr val="008438"/>
    <a:srgbClr val="005826"/>
    <a:srgbClr val="0012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40"/>
    <p:restoredTop sz="94756"/>
  </p:normalViewPr>
  <p:slideViewPr>
    <p:cSldViewPr snapToGrid="0" snapToObjects="1">
      <p:cViewPr varScale="1">
        <p:scale>
          <a:sx n="111" d="100"/>
          <a:sy n="111" d="100"/>
        </p:scale>
        <p:origin x="6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54E84D-0784-7340-8ECE-AAA811F2B824}" type="datetimeFigureOut">
              <a:rPr lang="en-US" smtClean="0"/>
              <a:t>12/22/20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846712-0848-A949-BE83-329BBD040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033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51A37F7-1A90-4E51-A507-1AEFE7B69E0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5237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1423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8ADE0E-12BD-4DC4-8CFC-B74AF52C7FB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2959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AC4F980-5D52-6D47-A30B-C1BF855070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024" y="325222"/>
            <a:ext cx="5422900" cy="664130"/>
          </a:xfrm>
        </p:spPr>
        <p:txBody>
          <a:bodyPr anchor="t">
            <a:normAutofit/>
          </a:bodyPr>
          <a:lstStyle>
            <a:lvl1pPr algn="l">
              <a:defRPr sz="2400">
                <a:solidFill>
                  <a:srgbClr val="00468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C7B99F8-ED33-1F49-903F-A3EC5F58AD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024" y="4949072"/>
            <a:ext cx="5422900" cy="5461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004685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6A804968-59FC-3143-B9CA-48652F324A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024" y="1124262"/>
            <a:ext cx="5422900" cy="3717561"/>
          </a:xfrm>
        </p:spPr>
        <p:txBody>
          <a:bodyPr anchor="ctr">
            <a:normAutofit/>
          </a:bodyPr>
          <a:lstStyle>
            <a:lvl1pPr marL="0" indent="0">
              <a:buNone/>
              <a:defRPr sz="4800" b="1" i="0">
                <a:latin typeface="+mn-lt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DCF611-7BF0-E84E-BEDC-18434B667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6003" t="4492" r="11799" b="13263"/>
          <a:stretch/>
        </p:blipFill>
        <p:spPr>
          <a:xfrm>
            <a:off x="6096000" y="-63708"/>
            <a:ext cx="6096000" cy="6985416"/>
          </a:xfrm>
          <a:prstGeom prst="rect">
            <a:avLst/>
          </a:prstGeom>
        </p:spPr>
      </p:pic>
      <p:pic>
        <p:nvPicPr>
          <p:cNvPr id="13" name="Picture 12" descr="A picture containing food, drawing, plate&#10;&#10;Description automatically generated">
            <a:extLst>
              <a:ext uri="{FF2B5EF4-FFF2-40B4-BE49-F238E27FC236}">
                <a16:creationId xmlns:a16="http://schemas.microsoft.com/office/drawing/2014/main" id="{95E6FB78-03FF-9241-A995-1CF3EA78B35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6024" y="6086886"/>
            <a:ext cx="1487927" cy="546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855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525B-90CE-4B14-91B6-1BFA233CFAA5}" type="slidenum">
              <a:rPr lang="en-US" smtClean="0">
                <a:solidFill>
                  <a:srgbClr val="2D2C41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2D2C41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4499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B9C488-85C9-0247-926A-7C1BE8F21E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931732-66C9-E948-A66B-C7FF017DC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CC020-00CD-084E-88B5-15C43EC1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169394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770B03D-7578-464B-B6EC-C653B35EB7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A915E7-2A28-C94F-AA70-7CADAE5D115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5" y="6531300"/>
            <a:ext cx="1981200" cy="27432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2B249A5-BFA9-9345-8DAC-1C05BDE31DE2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Property of Penn Engineering  |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FBEEBF-F904-304B-B1E0-47B3703AA626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99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DA60D87-3114-7F48-A5A5-C031020AB213}"/>
              </a:ext>
            </a:extLst>
          </p:cNvPr>
          <p:cNvSpPr/>
          <p:nvPr userDrawn="1"/>
        </p:nvSpPr>
        <p:spPr>
          <a:xfrm>
            <a:off x="7977236" y="598557"/>
            <a:ext cx="3609669" cy="3609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10842"/>
            <a:ext cx="4768449" cy="4193009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0FD58E-5785-0445-A5A2-1DBEF0D7A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2322" y="1510841"/>
            <a:ext cx="4768450" cy="4177923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3D74246-D1A3-0642-A930-C8BB350F3A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D6A50563-85D4-C94E-B93B-4E4FD06AF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37C32DBE-F908-CC40-8DA9-AC3AD83C72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71C0F12-3FBD-FD49-B157-D3D0D01FFB6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55D2834-9AB6-3E45-A9C5-945FE339A265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09572F-15FC-2348-B52A-27C0B6C3990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46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7ECB493-171B-BB46-A103-6A99C4DBBF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5" y="6545350"/>
            <a:ext cx="1981200" cy="27432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41B539-D060-6E4B-9656-864F25AAD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0735" y="1681163"/>
            <a:ext cx="4665153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2B15DD-3C03-A84F-9DBE-C5F4AE9DA5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073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8B097F-F20D-DB42-9BF9-2FF4D83B95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64377" y="1681163"/>
            <a:ext cx="4665152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AD5017-A712-A14B-8D86-1D1C2834E6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6437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5B9453D-1D70-8E4F-8E65-305DC07BDF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72F5F01F-71DA-CF46-AA75-39FB09BC7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8AF7F3EA-FDAD-0E43-A199-05FEB23567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0E33007-3C79-7B44-941F-BD0C537D5C6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D7E461-64DF-E247-B206-93B5FDFA61CC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102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23D43E8-ECA6-3B43-A885-80F2A078E3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68118" y="6545350"/>
            <a:ext cx="1981200" cy="27432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383BA26-9E2C-814C-BD79-5F16F384288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140737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A23917B-726E-AC49-9F82-2ADD37FC6A5A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78074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4602041-8699-204B-A854-9ADF8EB5D60E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78074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9EFBA38-7D83-8D4C-8ABE-8A8D09817B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7D93EEDF-579D-5640-ACA5-561B77AED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C41A59E-64B7-C14E-886C-FC19AF980F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F18D24-2661-B246-9F16-B90475E5F198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037B190-E005-E347-B689-A8669B03BD21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51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56BB289-372A-3A40-AA7D-F7CD624761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527213-18FD-6840-A727-092FB2AC4E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63ADB32B-4B0D-1D4F-AF33-D8D9EA5E3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2555496"/>
            <a:ext cx="10263170" cy="734849"/>
          </a:xfrm>
        </p:spPr>
        <p:txBody>
          <a:bodyPr lIns="0" tIns="0" rIns="0" bIns="0" anchor="ctr">
            <a:normAutofit/>
          </a:bodyPr>
          <a:lstStyle>
            <a:lvl1pPr algn="ctr">
              <a:defRPr sz="40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5EA50D17-1945-C342-AA62-8D9F8136DF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6A83DB-F15A-D44F-A3C1-18DAC47DC0C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F23FAE0-DB0B-BC41-9685-06368D3F4FB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8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3BD5250-615A-B54A-923B-B3689C8900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98083" y="6553435"/>
            <a:ext cx="1981200" cy="274320"/>
          </a:xfrm>
          <a:prstGeom prst="rect">
            <a:avLst/>
          </a:prstGeom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FE34F7A-9ACD-0544-80C4-D99588E8B8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06F01D-DAD0-9046-BC52-52B7FF0850E6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</p:spTree>
    <p:extLst>
      <p:ext uri="{BB962C8B-B14F-4D97-AF65-F5344CB8AC3E}">
        <p14:creationId xmlns:p14="http://schemas.microsoft.com/office/powerpoint/2010/main" val="2332379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2400">
                <a:solidFill>
                  <a:srgbClr val="001B48"/>
                </a:solidFill>
              </a:defRPr>
            </a:lvl1pPr>
          </a:lstStyle>
          <a:p>
            <a:r>
              <a:rPr lang="en-US" dirty="0"/>
              <a:t>Master bulleted slide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tIns="0" rIns="228600" bIns="0"/>
          <a:lstStyle>
            <a:lvl1pPr algn="r">
              <a:defRPr/>
            </a:lvl1pPr>
          </a:lstStyle>
          <a:p>
            <a:fld id="{0499C290-51E0-41BB-9934-58A3D372F678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914400" y="2286000"/>
            <a:ext cx="10363200" cy="3429000"/>
          </a:xfrm>
        </p:spPr>
        <p:txBody>
          <a:bodyPr/>
          <a:lstStyle>
            <a:lvl1pPr>
              <a:lnSpc>
                <a:spcPts val="2400"/>
              </a:lnSpc>
              <a:spcAft>
                <a:spcPts val="20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1pPr>
            <a:lvl2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2pPr>
            <a:lvl3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7F7F7F"/>
                </a:solidFill>
              </a:defRPr>
            </a:lvl3pPr>
            <a:lvl4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4pPr>
            <a:lvl5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8331200" y="6096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>
              <a:solidFill>
                <a:srgbClr val="1737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7270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525B-90CE-4B14-91B6-1BFA233CFAA5}" type="slidenum">
              <a:rPr lang="en-US" smtClean="0">
                <a:solidFill>
                  <a:srgbClr val="2D2C41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2D2C41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1744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CEAF73-0B52-774A-B039-8E2C65097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4793B-D503-2642-8440-085F8A072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highlighted text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4D09D-DCA3-4245-9D7E-20E7A5AE51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58061F7-BFAC-7D4A-B5EF-31536FC1E3E2}" type="datetimeFigureOut">
              <a:rPr lang="en-US" smtClean="0"/>
              <a:pPr/>
              <a:t>12/22/20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0C5E8-D253-0546-AD2B-77F1C23D6A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E8C38-FE15-4B47-A79C-4DF6AA287F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BF7A053-0CA3-ED4F-B0C7-9347CF5AF7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11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87E4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6"/>
          <p:cNvSpPr txBox="1">
            <a:spLocks/>
          </p:cNvSpPr>
          <p:nvPr/>
        </p:nvSpPr>
        <p:spPr>
          <a:xfrm>
            <a:off x="1891780" y="1828801"/>
            <a:ext cx="7988096" cy="28947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100" b="1" dirty="0">
              <a:solidFill>
                <a:srgbClr val="004785">
                  <a:lumMod val="75000"/>
                </a:srgbClr>
              </a:solidFill>
              <a:latin typeface="Arial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AD5D8A-1D73-9049-8D43-199476B3A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Data &amp; Dealing With Missing Values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1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9835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5000"/>
    </mc:Choice>
    <mc:Fallback xmlns="">
      <p:transition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DFF38-EE34-D44C-B89F-502695265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0CFF5-D286-D74D-AAC2-CC2ED7A77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622174"/>
          </a:xfrm>
        </p:spPr>
        <p:txBody>
          <a:bodyPr>
            <a:noAutofit/>
          </a:bodyPr>
          <a:lstStyle/>
          <a:p>
            <a:pPr marL="354013" indent="-342900">
              <a:lnSpc>
                <a:spcPct val="100000"/>
              </a:lnSpc>
              <a:defRPr/>
            </a:pPr>
            <a:r>
              <a:rPr lang="en-US" dirty="0"/>
              <a:t>You can update or replace instances of text in a column</a:t>
            </a:r>
          </a:p>
          <a:p>
            <a:pPr marL="811213" lvl="1" indent="-342900">
              <a:lnSpc>
                <a:spcPct val="100000"/>
              </a:lnSpc>
              <a:buFontTx/>
              <a:buChar char="-"/>
              <a:defRPr/>
            </a:pPr>
            <a:r>
              <a:rPr lang="en-US" dirty="0">
                <a:solidFill>
                  <a:srgbClr val="004685"/>
                </a:solidFill>
              </a:rPr>
              <a:t>You’ll need to make sure the relevant columns are strings</a:t>
            </a:r>
          </a:p>
          <a:p>
            <a:pPr marL="811213" lvl="1" indent="-342900">
              <a:lnSpc>
                <a:spcPct val="100000"/>
              </a:lnSpc>
              <a:buFontTx/>
              <a:buChar char="-"/>
              <a:defRPr/>
            </a:pPr>
            <a:r>
              <a:rPr lang="en-US" dirty="0">
                <a:solidFill>
                  <a:srgbClr val="004685"/>
                </a:solidFill>
              </a:rPr>
              <a:t>If necessary, cast to a string using the </a:t>
            </a:r>
            <a:r>
              <a:rPr lang="en-US" i="1" dirty="0" err="1">
                <a:solidFill>
                  <a:srgbClr val="004685"/>
                </a:solidFill>
              </a:rPr>
              <a:t>astype</a:t>
            </a:r>
            <a:r>
              <a:rPr lang="en-US" i="1" dirty="0">
                <a:solidFill>
                  <a:srgbClr val="004685"/>
                </a:solidFill>
              </a:rPr>
              <a:t>() </a:t>
            </a:r>
            <a:r>
              <a:rPr lang="en-US" dirty="0">
                <a:solidFill>
                  <a:srgbClr val="004685"/>
                </a:solidFill>
              </a:rPr>
              <a:t>method</a:t>
            </a:r>
          </a:p>
          <a:p>
            <a:pPr marL="354013" indent="-342900">
              <a:lnSpc>
                <a:spcPct val="100000"/>
              </a:lnSpc>
              <a:defRPr/>
            </a:pPr>
            <a:r>
              <a:rPr lang="en-US" dirty="0"/>
              <a:t>To replace text, use the </a:t>
            </a:r>
            <a:r>
              <a:rPr lang="en-US" i="1" dirty="0" err="1"/>
              <a:t>str.replace</a:t>
            </a:r>
            <a:r>
              <a:rPr lang="en-US" i="1" dirty="0"/>
              <a:t> </a:t>
            </a:r>
            <a:r>
              <a:rPr lang="en-US" dirty="0"/>
              <a:t>method</a:t>
            </a:r>
          </a:p>
          <a:p>
            <a:pPr marL="354013" indent="-342900">
              <a:lnSpc>
                <a:spcPct val="100000"/>
              </a:lnSpc>
              <a:defRPr/>
            </a:pPr>
            <a:r>
              <a:rPr lang="en-US" dirty="0"/>
              <a:t>For example, to replace the $ character in the </a:t>
            </a:r>
            <a:r>
              <a:rPr lang="en-US" i="1" dirty="0"/>
              <a:t>description</a:t>
            </a:r>
            <a:r>
              <a:rPr lang="en-US" dirty="0"/>
              <a:t> column of a </a:t>
            </a:r>
            <a:r>
              <a:rPr lang="en-US" dirty="0" err="1"/>
              <a:t>DataFrame</a:t>
            </a:r>
            <a:r>
              <a:rPr lang="en-US" dirty="0"/>
              <a:t> </a:t>
            </a:r>
            <a:r>
              <a:rPr lang="en-US" i="1" dirty="0"/>
              <a:t>df </a:t>
            </a:r>
            <a:br>
              <a:rPr lang="en-US" i="1" dirty="0"/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df[”description"] = df[”description"].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str.replace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(‘$','')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2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5636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DFF38-EE34-D44C-B89F-502695265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Missing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0CFF5-D286-D74D-AAC2-CC2ED7A77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622174"/>
          </a:xfrm>
        </p:spPr>
        <p:txBody>
          <a:bodyPr>
            <a:noAutofit/>
          </a:bodyPr>
          <a:lstStyle/>
          <a:p>
            <a:pPr marL="354013" indent="-342900">
              <a:lnSpc>
                <a:spcPct val="100000"/>
              </a:lnSpc>
              <a:defRPr/>
            </a:pPr>
            <a:r>
              <a:rPr lang="en-US" dirty="0"/>
              <a:t>Many datasets have missing values in particular columns</a:t>
            </a:r>
          </a:p>
          <a:p>
            <a:pPr marL="354013" indent="-342900">
              <a:lnSpc>
                <a:spcPct val="100000"/>
              </a:lnSpc>
              <a:defRPr/>
            </a:pPr>
            <a:r>
              <a:rPr lang="en-US" dirty="0"/>
              <a:t>Pandas provides multiple ways of dealing with this. The easiest way is to just drop the rows with the missing values</a:t>
            </a:r>
            <a:br>
              <a:rPr lang="en-US" dirty="0"/>
            </a:br>
            <a:br>
              <a:rPr lang="en-US" dirty="0"/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df.dropna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inplace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True)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inplace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means the changes are made in the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DataFrame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itself </a:t>
            </a:r>
          </a:p>
          <a:p>
            <a:pPr marL="354013" indent="-342900">
              <a:lnSpc>
                <a:spcPct val="100000"/>
              </a:lnSpc>
              <a:defRPr/>
            </a:pPr>
            <a:r>
              <a:rPr lang="en-US" dirty="0"/>
              <a:t>To drop rows with missing values in particular columns, use the </a:t>
            </a:r>
            <a:r>
              <a:rPr lang="en-US" i="1" dirty="0"/>
              <a:t>subset</a:t>
            </a:r>
            <a:r>
              <a:rPr lang="en-US" dirty="0"/>
              <a:t> parameter</a:t>
            </a:r>
            <a:br>
              <a:rPr lang="en-US" dirty="0"/>
            </a:br>
            <a:br>
              <a:rPr lang="en-US" dirty="0"/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df.dropna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inplace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True, subset = [‘column 1’, ‘column 2’])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#subset is a list of columns to consider when looking for missing values</a:t>
            </a:r>
          </a:p>
          <a:p>
            <a:pPr marL="354013" indent="-342900">
              <a:lnSpc>
                <a:spcPct val="100000"/>
              </a:lnSpc>
              <a:defRPr/>
            </a:pPr>
            <a:r>
              <a:rPr lang="en-US" dirty="0"/>
              <a:t>Another way is to fill-in the missing values using </a:t>
            </a:r>
            <a:r>
              <a:rPr lang="en-US" i="1" dirty="0" err="1"/>
              <a:t>fillna</a:t>
            </a:r>
            <a:r>
              <a:rPr lang="en-US" i="1" dirty="0"/>
              <a:t>()</a:t>
            </a:r>
            <a:br>
              <a:rPr lang="en-US" i="1" dirty="0"/>
            </a:br>
            <a:br>
              <a:rPr lang="en-US" i="1" dirty="0"/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df.fillna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(0)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#the 0 means all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NaN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(Not a Number) elements will be replaced with 0s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</a:rPr>
            </a:b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499C290-51E0-41BB-9934-58A3D372F678}" type="slidenum">
              <a:rPr lang="en-US" b="1">
                <a:solidFill>
                  <a:srgbClr val="2D2C41">
                    <a:tint val="75000"/>
                  </a:srgbClr>
                </a:solidFill>
                <a:latin typeface="Arial"/>
                <a:ea typeface="+mn-ea"/>
                <a:cs typeface="+mn-cs"/>
              </a:rPr>
              <a:pPr>
                <a:defRPr/>
              </a:pPr>
              <a:t>3</a:t>
            </a:fld>
            <a:endParaRPr lang="en-US" b="1">
              <a:solidFill>
                <a:srgbClr val="2D2C41">
                  <a:tint val="75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83782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IT 590 Colors">
      <a:dk1>
        <a:srgbClr val="000000"/>
      </a:dk1>
      <a:lt1>
        <a:srgbClr val="FFFFFF"/>
      </a:lt1>
      <a:dk2>
        <a:srgbClr val="43454B"/>
      </a:dk2>
      <a:lt2>
        <a:srgbClr val="E7E6E6"/>
      </a:lt2>
      <a:accent1>
        <a:srgbClr val="931D33"/>
      </a:accent1>
      <a:accent2>
        <a:srgbClr val="7AFFDC"/>
      </a:accent2>
      <a:accent3>
        <a:srgbClr val="001B51"/>
      </a:accent3>
      <a:accent4>
        <a:srgbClr val="0096FF"/>
      </a:accent4>
      <a:accent5>
        <a:srgbClr val="008338"/>
      </a:accent5>
      <a:accent6>
        <a:srgbClr val="942092"/>
      </a:accent6>
      <a:hlink>
        <a:srgbClr val="FF2F92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590_StyleGuide" id="{803B5287-E27A-A345-822D-B08490D4EFE0}" vid="{49AFC243-9820-DE49-808E-082EFAB8F2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2186</TotalTime>
  <Words>231</Words>
  <Application>Microsoft Macintosh PowerPoint</Application>
  <PresentationFormat>Widescreen</PresentationFormat>
  <Paragraphs>18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Calibri</vt:lpstr>
      <vt:lpstr>Arial</vt:lpstr>
      <vt:lpstr>Consolas</vt:lpstr>
      <vt:lpstr>Open Sans</vt:lpstr>
      <vt:lpstr>Office Theme</vt:lpstr>
      <vt:lpstr>Cleaning Data &amp; Dealing With Missing Values</vt:lpstr>
      <vt:lpstr>Cleaning Data</vt:lpstr>
      <vt:lpstr>Dealing with Missing Values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Erika Keller</dc:creator>
  <cp:lastModifiedBy>Krakowsky, Brandon L</cp:lastModifiedBy>
  <cp:revision>118</cp:revision>
  <dcterms:created xsi:type="dcterms:W3CDTF">2020-01-21T23:14:53Z</dcterms:created>
  <dcterms:modified xsi:type="dcterms:W3CDTF">2020-12-22T14:23:05Z</dcterms:modified>
</cp:coreProperties>
</file>

<file path=docProps/thumbnail.jpeg>
</file>